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3" r:id="rId2"/>
    <p:sldId id="336" r:id="rId3"/>
    <p:sldId id="276" r:id="rId4"/>
    <p:sldId id="357" r:id="rId5"/>
    <p:sldId id="361" r:id="rId6"/>
    <p:sldId id="363" r:id="rId7"/>
    <p:sldId id="359" r:id="rId8"/>
    <p:sldId id="270" r:id="rId9"/>
    <p:sldId id="362" r:id="rId10"/>
    <p:sldId id="364" r:id="rId11"/>
    <p:sldId id="3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DFAEC"/>
    <a:srgbClr val="FDFAEB"/>
    <a:srgbClr val="006CB8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0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D53AE-E7ED-4A64-9A61-5A6B42391E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79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111.png"/><Relationship Id="rId3" Type="http://schemas.openxmlformats.org/officeDocument/2006/relationships/image" Target="../media/image14.png"/><Relationship Id="rId7" Type="http://schemas.openxmlformats.org/officeDocument/2006/relationships/image" Target="../media/image50.png"/><Relationship Id="rId12" Type="http://schemas.openxmlformats.org/officeDocument/2006/relationships/image" Target="../media/image10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91.png"/><Relationship Id="rId5" Type="http://schemas.openxmlformats.org/officeDocument/2006/relationships/image" Target="../media/image30.png"/><Relationship Id="rId10" Type="http://schemas.openxmlformats.org/officeDocument/2006/relationships/image" Target="../media/image81.png"/><Relationship Id="rId4" Type="http://schemas.openxmlformats.org/officeDocument/2006/relationships/image" Target="../media/image15.png"/><Relationship Id="rId9" Type="http://schemas.openxmlformats.org/officeDocument/2006/relationships/image" Target="../media/image7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B3D8F-E67C-4340-B99F-36E2E178D136}"/>
              </a:ext>
            </a:extLst>
          </p:cNvPr>
          <p:cNvSpPr txBox="1"/>
          <p:nvPr/>
        </p:nvSpPr>
        <p:spPr>
          <a:xfrm>
            <a:off x="317500" y="393700"/>
            <a:ext cx="11518900" cy="4927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Review/Recap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add or subtract rational expressions you </a:t>
            </a:r>
            <a:r>
              <a:rPr lang="en-US" b="1" i="1" dirty="0"/>
              <a:t>MUST</a:t>
            </a:r>
            <a:r>
              <a:rPr lang="en-US" dirty="0"/>
              <a:t> have common denominators.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Use LCM to get common denominators (LCD) if necessary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Add (or subtract) the numerators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Keep the denominator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Always simplify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find the LCM of two expressions: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Factor each expression completely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Determine what is missing from each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 LCM will have one of each factor: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Combine the missing parts for each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Make sure both are the same</a:t>
            </a:r>
          </a:p>
        </p:txBody>
      </p:sp>
    </p:spTree>
    <p:extLst>
      <p:ext uri="{BB962C8B-B14F-4D97-AF65-F5344CB8AC3E}">
        <p14:creationId xmlns:p14="http://schemas.microsoft.com/office/powerpoint/2010/main" val="2983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388, #17-26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7.4b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Adding and Subtracting Rational Expressions </a:t>
            </a:r>
          </a:p>
          <a:p>
            <a:pPr algn="ctr"/>
            <a:r>
              <a:rPr lang="en-US" sz="2800" b="1" dirty="0"/>
              <a:t>with Unlike Denominators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Add and subtract rational expressions that have unlike denominators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13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expression, p. 376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LCD (Lowest Common Denominator)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Prior: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Fractions and fraction arithmetic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Polynomials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LCM (Lowest Common Multiple) … yeah LCD is just LCM for fractions …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3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B3D8F-E67C-4340-B99F-36E2E178D136}"/>
              </a:ext>
            </a:extLst>
          </p:cNvPr>
          <p:cNvSpPr txBox="1"/>
          <p:nvPr/>
        </p:nvSpPr>
        <p:spPr>
          <a:xfrm>
            <a:off x="317500" y="393700"/>
            <a:ext cx="11518900" cy="6174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Review/Recap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add or subtract rational expressions you </a:t>
            </a:r>
            <a:r>
              <a:rPr lang="en-US" b="1" i="1" dirty="0"/>
              <a:t>MUST</a:t>
            </a:r>
            <a:r>
              <a:rPr lang="en-US" dirty="0"/>
              <a:t> have common denominators.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Add (or subtract) the numerators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Keep the denominator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Always simplify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the rational expressions have different denominators: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You need to make them the same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 this by finding the LCD (lowest common denominator)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…which is another way of saying “find the LCM (lowest common multiple) of the denominators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find the LCM of two expressions: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Factor each expression completely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Determine what is missing from each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 LCM will have one of each factor: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Combine the missing parts for each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Make sure both are the same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949870-FC9C-46A6-8594-97930D9E3964}"/>
              </a:ext>
            </a:extLst>
          </p:cNvPr>
          <p:cNvSpPr/>
          <p:nvPr/>
        </p:nvSpPr>
        <p:spPr>
          <a:xfrm>
            <a:off x="4230346" y="2850634"/>
            <a:ext cx="3642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… but without changing the fractions</a:t>
            </a:r>
          </a:p>
        </p:txBody>
      </p:sp>
    </p:spTree>
    <p:extLst>
      <p:ext uri="{BB962C8B-B14F-4D97-AF65-F5344CB8AC3E}">
        <p14:creationId xmlns:p14="http://schemas.microsoft.com/office/powerpoint/2010/main" val="29444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784CA8D-EFE0-418E-90E5-2783417A8106}"/>
              </a:ext>
            </a:extLst>
          </p:cNvPr>
          <p:cNvSpPr/>
          <p:nvPr/>
        </p:nvSpPr>
        <p:spPr>
          <a:xfrm>
            <a:off x="6235700" y="5774976"/>
            <a:ext cx="4114800" cy="103249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7D3F7B-A513-490A-9C65-A11397362EEB}"/>
                  </a:ext>
                </a:extLst>
              </p:cNvPr>
              <p:cNvSpPr txBox="1"/>
              <p:nvPr/>
            </p:nvSpPr>
            <p:spPr>
              <a:xfrm>
                <a:off x="330200" y="444500"/>
                <a:ext cx="9543886" cy="6324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So how exactly do we use LCM to add rational expressions? 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First, here is an updated set of steps for adding: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Use LCM to get common denominators if necessary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Add (or subtract) the numerators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Keep the denominator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Always simplify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Let’s start off simple: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US" dirty="0"/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Use the LCM process to find what is missing so we can make the denominators the same:</a:t>
                </a:r>
              </a:p>
              <a:p>
                <a:pPr marL="1200150" lvl="2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Prime factors of 8: 2 x 2 x 2</a:t>
                </a:r>
              </a:p>
              <a:p>
                <a:pPr marL="1200150" lvl="2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Prime factors of 6: 2 x 3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Multiply each fraction by a </a:t>
                </a:r>
                <a:r>
                  <a:rPr lang="en-US" dirty="0">
                    <a:solidFill>
                      <a:srgbClr val="FF0000"/>
                    </a:solidFill>
                  </a:rPr>
                  <a:t>new fraction “what’s missing” over “what’s missing”</a:t>
                </a:r>
                <a:r>
                  <a:rPr lang="en-US" dirty="0"/>
                  <a:t> </a:t>
                </a:r>
              </a:p>
              <a:p>
                <a:pPr marL="1200150" lvl="2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which will give us the LCD (lowest common denominator) of 24!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Now do the “normal” thing:</a:t>
                </a:r>
              </a:p>
              <a:p>
                <a:pPr marL="1200150" lvl="2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Add the numerators, keep the denominator!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7D3F7B-A513-490A-9C65-A11397362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200" y="444500"/>
                <a:ext cx="9543886" cy="6324873"/>
              </a:xfrm>
              <a:prstGeom prst="rect">
                <a:avLst/>
              </a:prstGeom>
              <a:blipFill>
                <a:blip r:embed="rId2"/>
                <a:stretch>
                  <a:fillRect l="-639" t="-579" b="-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12BC70C-DBB6-4FB8-88A8-8EE28F577389}"/>
              </a:ext>
            </a:extLst>
          </p:cNvPr>
          <p:cNvSpPr txBox="1"/>
          <p:nvPr/>
        </p:nvSpPr>
        <p:spPr>
          <a:xfrm>
            <a:off x="4140200" y="4025900"/>
            <a:ext cx="19558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…missing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…missing </a:t>
            </a:r>
            <a:r>
              <a:rPr lang="en-US" dirty="0">
                <a:solidFill>
                  <a:srgbClr val="00B050"/>
                </a:solidFill>
              </a:rPr>
              <a:t>2 x 2 = 4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262CA1-2347-4DA1-B8F7-3A0DF2BC7CBF}"/>
                  </a:ext>
                </a:extLst>
              </p:cNvPr>
              <p:cNvSpPr txBox="1"/>
              <p:nvPr/>
            </p:nvSpPr>
            <p:spPr>
              <a:xfrm>
                <a:off x="6419850" y="5982069"/>
                <a:ext cx="977900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262CA1-2347-4DA1-B8F7-3A0DF2BC7C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850" y="5982069"/>
                <a:ext cx="977900" cy="6183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E35456-9B65-4B2F-A04F-808CB4C5C6F0}"/>
                  </a:ext>
                </a:extLst>
              </p:cNvPr>
              <p:cNvSpPr txBox="1"/>
              <p:nvPr/>
            </p:nvSpPr>
            <p:spPr>
              <a:xfrm>
                <a:off x="7251700" y="5982068"/>
                <a:ext cx="1625600" cy="618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4E35456-9B65-4B2F-A04F-808CB4C5C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1700" y="5982068"/>
                <a:ext cx="1625600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1ABB1EE-704D-4130-A2AF-AA35C6D89C52}"/>
                  </a:ext>
                </a:extLst>
              </p:cNvPr>
              <p:cNvSpPr/>
              <p:nvPr/>
            </p:nvSpPr>
            <p:spPr>
              <a:xfrm>
                <a:off x="8610600" y="5994767"/>
                <a:ext cx="126348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1ABB1EE-704D-4130-A2AF-AA35C6D89C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5994767"/>
                <a:ext cx="1263486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8D1BC4D-DFDB-444C-A9F4-2EE03D95F404}"/>
                  </a:ext>
                </a:extLst>
              </p:cNvPr>
              <p:cNvSpPr/>
              <p:nvPr/>
            </p:nvSpPr>
            <p:spPr>
              <a:xfrm>
                <a:off x="9681120" y="5994767"/>
                <a:ext cx="49404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8D1BC4D-DFDB-444C-A9F4-2EE03D95F4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120" y="5994767"/>
                <a:ext cx="494046" cy="6109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97D93DE5-F68C-4D2C-9DE4-EC8A6906791A}"/>
              </a:ext>
            </a:extLst>
          </p:cNvPr>
          <p:cNvSpPr/>
          <p:nvPr/>
        </p:nvSpPr>
        <p:spPr>
          <a:xfrm>
            <a:off x="3285169" y="410627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2 x 2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C65D04-0978-4037-8956-20791CE0FC66}"/>
              </a:ext>
            </a:extLst>
          </p:cNvPr>
          <p:cNvSpPr/>
          <p:nvPr/>
        </p:nvSpPr>
        <p:spPr>
          <a:xfrm>
            <a:off x="3605436" y="451709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9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16FF07-DBB6-418C-BFE6-90B92427EC57}"/>
                  </a:ext>
                </a:extLst>
              </p:cNvPr>
              <p:cNvSpPr txBox="1"/>
              <p:nvPr/>
            </p:nvSpPr>
            <p:spPr>
              <a:xfrm>
                <a:off x="376989" y="368968"/>
                <a:ext cx="11430000" cy="6312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Let’s make sure we got this … </a:t>
                </a:r>
              </a:p>
              <a:p>
                <a:endParaRPr lang="en-US" dirty="0"/>
              </a:p>
              <a:p>
                <a:r>
                  <a:rPr lang="en-US" dirty="0"/>
                  <a:t>Find the sum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−48</m:t>
                        </m:r>
                      </m:den>
                    </m:f>
                  </m:oMath>
                </a14:m>
                <a:endParaRPr lang="en-US" dirty="0"/>
              </a:p>
              <a:p>
                <a:pPr marL="342900" indent="-342900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dirty="0"/>
                  <a:t>Use the LCM process to find what is missing so we can get the LCD (make the denominators the same):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−12=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US" b="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−48=12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</m:oMath>
                </a14:m>
                <a:endParaRPr lang="en-US" b="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Get common denominators: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multiply each by 1 using the missing pieces(s) for both the numerator and denominator:</a:t>
                </a:r>
              </a:p>
              <a:p>
                <a:pPr lvl="2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−48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7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  <m:r>
                        <a:rPr lang="en-US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lvl="2">
                  <a:lnSpc>
                    <a:spcPct val="150000"/>
                  </a:lnSpc>
                </a:pPr>
                <a:endParaRPr lang="en-US" dirty="0"/>
              </a:p>
              <a:p>
                <a:pPr lvl="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+3)(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−4)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C16FF07-DBB6-418C-BFE6-90B92427E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89" y="368968"/>
                <a:ext cx="11430000" cy="6312562"/>
              </a:xfrm>
              <a:prstGeom prst="rect">
                <a:avLst/>
              </a:prstGeom>
              <a:blipFill>
                <a:blip r:embed="rId2"/>
                <a:stretch>
                  <a:fillRect l="-587" t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3F4E-6D8C-441A-AF0B-6BED519769B4}"/>
                  </a:ext>
                </a:extLst>
              </p:cNvPr>
              <p:cNvSpPr/>
              <p:nvPr/>
            </p:nvSpPr>
            <p:spPr>
              <a:xfrm>
                <a:off x="4362677" y="1987034"/>
                <a:ext cx="15616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missing the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6AC3F4E-6D8C-441A-AF0B-6BED519769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677" y="1987034"/>
                <a:ext cx="1561646" cy="369332"/>
              </a:xfrm>
              <a:prstGeom prst="rect">
                <a:avLst/>
              </a:prstGeom>
              <a:blipFill>
                <a:blip r:embed="rId3"/>
                <a:stretch>
                  <a:fillRect l="-3516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5AF663B-EB38-4809-A3BC-E4FCF6FD734A}"/>
                  </a:ext>
                </a:extLst>
              </p:cNvPr>
              <p:cNvSpPr/>
              <p:nvPr/>
            </p:nvSpPr>
            <p:spPr>
              <a:xfrm>
                <a:off x="4362677" y="2407166"/>
                <a:ext cx="2031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missing the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5AF663B-EB38-4809-A3BC-E4FCF6FD73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677" y="2407166"/>
                <a:ext cx="2031133" cy="369332"/>
              </a:xfrm>
              <a:prstGeom prst="rect">
                <a:avLst/>
              </a:prstGeom>
              <a:blipFill>
                <a:blip r:embed="rId4"/>
                <a:stretch>
                  <a:fillRect l="-270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AA0CE39A-15A5-409A-8108-EE46B0EA4E18}"/>
              </a:ext>
            </a:extLst>
          </p:cNvPr>
          <p:cNvSpPr/>
          <p:nvPr/>
        </p:nvSpPr>
        <p:spPr>
          <a:xfrm>
            <a:off x="3970668" y="3822360"/>
            <a:ext cx="2777705" cy="650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23434F-E9D4-4521-BDFC-0719ECD8BCAF}"/>
              </a:ext>
            </a:extLst>
          </p:cNvPr>
          <p:cNvSpPr/>
          <p:nvPr/>
        </p:nvSpPr>
        <p:spPr>
          <a:xfrm>
            <a:off x="3722658" y="4654035"/>
            <a:ext cx="4474953" cy="814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DD4E2B-B02D-4215-80E1-9945B1F34F7D}"/>
              </a:ext>
            </a:extLst>
          </p:cNvPr>
          <p:cNvSpPr/>
          <p:nvPr/>
        </p:nvSpPr>
        <p:spPr>
          <a:xfrm>
            <a:off x="3654858" y="5693735"/>
            <a:ext cx="4042422" cy="814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1FA42B-7C67-4936-ACBF-121CEA001F82}"/>
              </a:ext>
            </a:extLst>
          </p:cNvPr>
          <p:cNvSpPr/>
          <p:nvPr/>
        </p:nvSpPr>
        <p:spPr>
          <a:xfrm>
            <a:off x="7750227" y="5704065"/>
            <a:ext cx="1948380" cy="814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4D9200-FC56-42A3-8706-52B70BE37D75}"/>
              </a:ext>
            </a:extLst>
          </p:cNvPr>
          <p:cNvSpPr/>
          <p:nvPr/>
        </p:nvSpPr>
        <p:spPr>
          <a:xfrm>
            <a:off x="9728107" y="5693735"/>
            <a:ext cx="1948380" cy="814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3BEC9F-9AFB-4F7E-AFCB-75F699C6F8B1}"/>
              </a:ext>
            </a:extLst>
          </p:cNvPr>
          <p:cNvSpPr txBox="1"/>
          <p:nvPr/>
        </p:nvSpPr>
        <p:spPr>
          <a:xfrm>
            <a:off x="8484428" y="3922673"/>
            <a:ext cx="3726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Prime factors for each denominator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C80BEB-69D3-4EE7-9E2A-9B7CED7F88C2}"/>
              </a:ext>
            </a:extLst>
          </p:cNvPr>
          <p:cNvSpPr txBox="1"/>
          <p:nvPr/>
        </p:nvSpPr>
        <p:spPr>
          <a:xfrm>
            <a:off x="8484428" y="4767772"/>
            <a:ext cx="3726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Build LCD: multiplying by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55A68B-A273-491A-9A59-CB6F70C06C24}"/>
              </a:ext>
            </a:extLst>
          </p:cNvPr>
          <p:cNvSpPr txBox="1"/>
          <p:nvPr/>
        </p:nvSpPr>
        <p:spPr>
          <a:xfrm>
            <a:off x="8484428" y="5346195"/>
            <a:ext cx="3726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…and simplify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455957D-979E-45F6-80CF-3C8A06306C1D}"/>
                  </a:ext>
                </a:extLst>
              </p:cNvPr>
              <p:cNvSpPr/>
              <p:nvPr/>
            </p:nvSpPr>
            <p:spPr>
              <a:xfrm>
                <a:off x="2356153" y="2393173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455957D-979E-45F6-80CF-3C8A06306C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153" y="2393173"/>
                <a:ext cx="49404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AE20208-4CAE-450E-8436-300F4E7A6F16}"/>
                  </a:ext>
                </a:extLst>
              </p:cNvPr>
              <p:cNvSpPr/>
              <p:nvPr/>
            </p:nvSpPr>
            <p:spPr>
              <a:xfrm>
                <a:off x="2617305" y="1981073"/>
                <a:ext cx="9635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AE20208-4CAE-450E-8436-300F4E7A6F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305" y="1981073"/>
                <a:ext cx="96353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1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1658649" y="1722127"/>
                <a:ext cx="4114380" cy="623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  <a:p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649" y="1722127"/>
                <a:ext cx="4114380" cy="6238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637647" y="1712290"/>
            <a:ext cx="2159459" cy="643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 second</a:t>
            </a:r>
          </a:p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denominator.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37647" y="2784389"/>
                <a:ext cx="26559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88720" indent="-1188720"/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LCD is 9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1).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647" y="2784389"/>
                <a:ext cx="2655915" cy="400110"/>
              </a:xfrm>
              <a:prstGeom prst="rect">
                <a:avLst/>
              </a:prstGeom>
              <a:blipFill>
                <a:blip r:embed="rId3"/>
                <a:stretch>
                  <a:fillRect l="-2523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90965" y="2526658"/>
                <a:ext cx="3849706" cy="915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D1C24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D1C24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</m:den>
                    </m:f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6CB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006CB7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solidFill>
                              <a:srgbClr val="006CB7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006CB7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solidFill>
                              <a:srgbClr val="006CB7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965" y="2526658"/>
                <a:ext cx="3849706" cy="9155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96113" y="3307528"/>
                <a:ext cx="3269169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</m:t>
                        </m:r>
                      </m:den>
                    </m:f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113" y="3307528"/>
                <a:ext cx="3269169" cy="656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637647" y="3435960"/>
            <a:ext cx="1303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86280" y="4133958"/>
                <a:ext cx="2005491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 sz="2000" i="1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280" y="4133958"/>
                <a:ext cx="2005491" cy="656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637647" y="4262390"/>
            <a:ext cx="2147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Add numerators.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25B1EFD-4E75-4E86-8D5B-032AD5C28B64}"/>
              </a:ext>
            </a:extLst>
          </p:cNvPr>
          <p:cNvSpPr/>
          <p:nvPr/>
        </p:nvSpPr>
        <p:spPr>
          <a:xfrm>
            <a:off x="3456122" y="1645007"/>
            <a:ext cx="2564970" cy="881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535CCBB-A8DA-4B95-BA53-022FFCCAEF34}"/>
                  </a:ext>
                </a:extLst>
              </p:cNvPr>
              <p:cNvSpPr txBox="1"/>
              <p:nvPr/>
            </p:nvSpPr>
            <p:spPr>
              <a:xfrm>
                <a:off x="397785" y="131472"/>
                <a:ext cx="3800378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sum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+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1" dirty="0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2000" b="0" i="1" baseline="30000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 dirty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.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535CCBB-A8DA-4B95-BA53-022FFCCAE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85" y="131472"/>
                <a:ext cx="3800378" cy="600614"/>
              </a:xfrm>
              <a:prstGeom prst="rect">
                <a:avLst/>
              </a:prstGeom>
              <a:blipFill>
                <a:blip r:embed="rId7"/>
                <a:stretch>
                  <a:fillRect l="-1603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5E7F7B-C91F-4D59-9D5F-91E9472001D4}"/>
                  </a:ext>
                </a:extLst>
              </p:cNvPr>
              <p:cNvSpPr txBox="1"/>
              <p:nvPr/>
            </p:nvSpPr>
            <p:spPr>
              <a:xfrm>
                <a:off x="4198163" y="162001"/>
                <a:ext cx="6473597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LCD and then add.  To find the LCD, factor each denominator and write each factor to the highest power that appears in either denominator. 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Note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so the LCD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05E7F7B-C91F-4D59-9D5F-91E947200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163" y="162001"/>
                <a:ext cx="6473597" cy="1631216"/>
              </a:xfrm>
              <a:prstGeom prst="rect">
                <a:avLst/>
              </a:prstGeom>
              <a:blipFill>
                <a:blip r:embed="rId8"/>
                <a:stretch>
                  <a:fillRect l="-1036" t="-1873" b="-6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179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" grpId="0"/>
      <p:bldP spid="11" grpId="0"/>
      <p:bldP spid="14" grpId="0"/>
      <p:bldP spid="15" grpId="0"/>
      <p:bldP spid="17" grpId="0"/>
      <p:bldP spid="16" grpId="0"/>
      <p:bldP spid="18" grpId="0"/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10.66.3.82\art\ART_WORK_IN_PROCESS\46_Larson Text\Larson Powerpoint project\1_Source Files\Batch 4\Common Art\Arrow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33" b="1"/>
          <a:stretch/>
        </p:blipFill>
        <p:spPr bwMode="auto">
          <a:xfrm>
            <a:off x="314676" y="2630850"/>
            <a:ext cx="2940722" cy="179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2660" y="2630850"/>
            <a:ext cx="31448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1600" dirty="0">
                <a:latin typeface="Arial" pitchFamily="34" charset="0"/>
                <a:cs typeface="Arial" pitchFamily="34" charset="0"/>
              </a:rPr>
              <a:t>When subtracting rational</a:t>
            </a:r>
          </a:p>
          <a:p>
            <a:pPr marL="1188720" indent="-1188720"/>
            <a:r>
              <a:rPr lang="en-US" sz="1600" dirty="0">
                <a:latin typeface="Arial" pitchFamily="34" charset="0"/>
                <a:cs typeface="Arial" pitchFamily="34" charset="0"/>
              </a:rPr>
              <a:t>expressions, remember to</a:t>
            </a:r>
          </a:p>
          <a:p>
            <a:pPr marL="1188720" indent="-1188720"/>
            <a:r>
              <a:rPr lang="en-US" sz="1600" dirty="0">
                <a:latin typeface="Arial" pitchFamily="34" charset="0"/>
                <a:cs typeface="Arial" pitchFamily="34" charset="0"/>
              </a:rPr>
              <a:t>distribute the negative</a:t>
            </a:r>
          </a:p>
          <a:p>
            <a:pPr marL="1188720" indent="-1188720"/>
            <a:r>
              <a:rPr lang="en-US" sz="1600" dirty="0">
                <a:latin typeface="Arial" pitchFamily="34" charset="0"/>
                <a:cs typeface="Arial" pitchFamily="34" charset="0"/>
              </a:rPr>
              <a:t>sign to all the terms in</a:t>
            </a:r>
          </a:p>
          <a:p>
            <a:pPr marL="1188720" indent="-1188720"/>
            <a:r>
              <a:rPr lang="en-US" sz="1600" dirty="0">
                <a:latin typeface="Arial" pitchFamily="34" charset="0"/>
                <a:cs typeface="Arial" pitchFamily="34" charset="0"/>
              </a:rPr>
              <a:t>the quantity that is</a:t>
            </a:r>
          </a:p>
          <a:p>
            <a:pPr marL="1188720" indent="-1188720"/>
            <a:r>
              <a:rPr lang="en-US" sz="1600" dirty="0">
                <a:latin typeface="Arial" pitchFamily="34" charset="0"/>
                <a:cs typeface="Arial" pitchFamily="34" charset="0"/>
              </a:rPr>
              <a:t>being subtracted.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\\10.66.3.82\art\ART_WORK_IN_PROCESS\46_Larson Text\Larson Powerpoint project\1_Source Files\Batch 4\Common Art\Common-Erro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2" y="2402251"/>
            <a:ext cx="207859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2536899" y="88465"/>
                <a:ext cx="4778105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Find the difference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000" i="1" dirty="0" smtClean="0"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899" y="88465"/>
                <a:ext cx="4778105" cy="603883"/>
              </a:xfrm>
              <a:prstGeom prst="rect">
                <a:avLst/>
              </a:prstGeom>
              <a:blipFill>
                <a:blip r:embed="rId5"/>
                <a:stretch>
                  <a:fillRect l="-1276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9397673" y="1445443"/>
            <a:ext cx="1792245" cy="643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 each</a:t>
            </a:r>
          </a:p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denominator.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36899" y="1438722"/>
                <a:ext cx="5486400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000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0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6899" y="1438722"/>
                <a:ext cx="5486400" cy="656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397673" y="2238421"/>
                <a:ext cx="195210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LCD is</a:t>
                </a:r>
              </a:p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2(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1)(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3)</a:t>
                </a:r>
                <a:r>
                  <a:rPr lang="en-US" sz="2000" dirty="0">
                    <a:latin typeface="Arial" panose="020B0604020202020204" pitchFamily="34" charset="0"/>
                  </a:rPr>
                  <a:t>.</a:t>
                </a:r>
                <a:endPara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7673" y="2238421"/>
                <a:ext cx="1952101" cy="707886"/>
              </a:xfrm>
              <a:prstGeom prst="rect">
                <a:avLst/>
              </a:prstGeom>
              <a:blipFill>
                <a:blip r:embed="rId7"/>
                <a:stretch>
                  <a:fillRect l="-3438" t="-3448" r="-2188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72055" y="2263877"/>
                <a:ext cx="4502188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rgbClr val="ED1C24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solidFill>
                              <a:srgbClr val="ED1C24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rgbClr val="006CB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6CB7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006CB7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55" y="2263877"/>
                <a:ext cx="4502188" cy="65697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72055" y="3095617"/>
                <a:ext cx="4206240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55" y="3095617"/>
                <a:ext cx="4206240" cy="6569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9397673" y="3242236"/>
            <a:ext cx="1197159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Multiply.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72055" y="3887010"/>
                <a:ext cx="3108960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55" y="3887010"/>
                <a:ext cx="3108960" cy="6569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9397673" y="4033629"/>
            <a:ext cx="256032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Subtract numerators.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72055" y="4614960"/>
                <a:ext cx="2194560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55" y="4614960"/>
                <a:ext cx="2194560" cy="656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9397673" y="4761579"/>
            <a:ext cx="2560320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Simplify numerator.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72055" y="5390588"/>
                <a:ext cx="2194560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1)(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55" y="5390588"/>
                <a:ext cx="2194560" cy="65697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>
            <a:off x="5237673" y="5483209"/>
            <a:ext cx="658848" cy="136913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300887" y="5793833"/>
            <a:ext cx="658848" cy="136913"/>
          </a:xfrm>
          <a:prstGeom prst="line">
            <a:avLst/>
          </a:prstGeom>
          <a:ln w="19050"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397673" y="5211244"/>
            <a:ext cx="256032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 numerator. Divide out common</a:t>
            </a:r>
          </a:p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factors.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72054" y="6144869"/>
                <a:ext cx="2536979" cy="65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2(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≠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054" y="6144869"/>
                <a:ext cx="2536979" cy="65620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397673" y="6291103"/>
            <a:ext cx="1194408" cy="363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8720" indent="-1188720"/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Simplify.</a:t>
            </a:r>
          </a:p>
        </p:txBody>
      </p:sp>
      <p:sp>
        <p:nvSpPr>
          <p:cNvPr id="37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2536899" y="865480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21482" y="1438722"/>
            <a:ext cx="1282756" cy="7996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48426" y="1432184"/>
            <a:ext cx="1894348" cy="7195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66615" y="2305631"/>
            <a:ext cx="2307628" cy="682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78594" y="3143380"/>
            <a:ext cx="2083225" cy="644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23" grpId="0"/>
      <p:bldP spid="13" grpId="0"/>
      <p:bldP spid="24" grpId="0"/>
      <p:bldP spid="25" grpId="0"/>
      <p:bldP spid="26" grpId="0"/>
      <p:bldP spid="27" grpId="0"/>
      <p:bldP spid="39" grpId="0"/>
      <p:bldP spid="28" grpId="0"/>
      <p:bldP spid="40" grpId="0"/>
      <p:bldP spid="29" grpId="0"/>
      <p:bldP spid="41" grpId="0"/>
      <p:bldP spid="30" grpId="0"/>
      <p:bldP spid="43" grpId="0"/>
      <p:bldP spid="37" grpId="0"/>
      <p:bldP spid="2" grpId="0" animBg="1"/>
      <p:bldP spid="3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4876</TotalTime>
  <Words>843</Words>
  <Application>Microsoft Office PowerPoint</Application>
  <PresentationFormat>Widescreen</PresentationFormat>
  <Paragraphs>135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332</cp:revision>
  <dcterms:created xsi:type="dcterms:W3CDTF">2018-01-02T19:57:38Z</dcterms:created>
  <dcterms:modified xsi:type="dcterms:W3CDTF">2020-04-22T22:22:39Z</dcterms:modified>
</cp:coreProperties>
</file>